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7" r:id="rId2"/>
  </p:sldIdLst>
  <p:sldSz cx="12801600" cy="18000663"/>
  <p:notesSz cx="6858000" cy="12192000"/>
  <p:defaultTextStyle>
    <a:defPPr>
      <a:defRPr lang="en-US"/>
    </a:defPPr>
    <a:lvl1pPr marL="0" algn="l" defTabSz="1075334">
      <a:defRPr sz="2117">
        <a:solidFill>
          <a:schemeClr val="tx1"/>
        </a:solidFill>
        <a:latin typeface="+mn-lt"/>
        <a:ea typeface="+mn-ea"/>
        <a:cs typeface="+mn-cs"/>
      </a:defRPr>
    </a:lvl1pPr>
    <a:lvl2pPr marL="537667" algn="l" defTabSz="1075334">
      <a:defRPr sz="2117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>
      <a:defRPr sz="2117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>
      <a:defRPr sz="2117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>
      <a:defRPr sz="2117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>
      <a:defRPr sz="2117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>
      <a:defRPr sz="2117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>
      <a:defRPr sz="2117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>
      <a:defRPr sz="2117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7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hle, Ulrike" initials="JU" lastIdx="1" clrIdx="0"/>
  <p:cmAuthor id="2" name="Helga Haxhiu" initials="HH" lastIdx="1" clrIdx="1">
    <p:extLst>
      <p:ext uri="{19B8F6BF-5375-455C-9EA6-DF929625EA0E}">
        <p15:presenceInfo xmlns:p15="http://schemas.microsoft.com/office/powerpoint/2012/main" userId="d2ba39e421624b92" providerId="Windows Live"/>
      </p:ext>
    </p:extLst>
  </p:cmAuthor>
  <p:cmAuthor id="3" name="Ulrike Jehle" initials="UJ" lastIdx="2" clrIdx="2">
    <p:extLst>
      <p:ext uri="{19B8F6BF-5375-455C-9EA6-DF929625EA0E}">
        <p15:presenceInfo xmlns:p15="http://schemas.microsoft.com/office/powerpoint/2012/main" userId="Ulrike Jeh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C725B"/>
    <a:srgbClr val="EF9A83"/>
    <a:srgbClr val="7D857D"/>
    <a:srgbClr val="4CAF50"/>
    <a:srgbClr val="8C8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EE35A0-7581-D777-6FA4-D2F0A13CDDF0}" v="1" dt="2021-02-18T11:11:16.240"/>
    <p1510:client id="{77C27BAC-BA13-E0B0-0BC0-E1DE1A35E522}" v="14" dt="2021-02-22T05:14:48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>
      <p:cViewPr varScale="1">
        <p:scale>
          <a:sx n="25" d="100"/>
          <a:sy n="25" d="100"/>
        </p:scale>
        <p:origin x="1460" y="40"/>
      </p:cViewPr>
      <p:guideLst>
        <p:guide orient="horz" pos="5670"/>
        <p:guide pos="30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ga.haxhiu" userId="S::helga.haxhiu_gmail.com#ext#@plan4better.onmicrosoft.com::4c5e6b30-53d7-48ec-85a3-d8abef5b985e" providerId="AD" clId="Web-{77C27BAC-BA13-E0B0-0BC0-E1DE1A35E522}"/>
    <pc:docChg chg="modSld">
      <pc:chgData name="helga.haxhiu" userId="S::helga.haxhiu_gmail.com#ext#@plan4better.onmicrosoft.com::4c5e6b30-53d7-48ec-85a3-d8abef5b985e" providerId="AD" clId="Web-{77C27BAC-BA13-E0B0-0BC0-E1DE1A35E522}" dt="2021-02-22T05:14:48.315" v="6" actId="20577"/>
      <pc:docMkLst>
        <pc:docMk/>
      </pc:docMkLst>
      <pc:sldChg chg="modSp">
        <pc:chgData name="helga.haxhiu" userId="S::helga.haxhiu_gmail.com#ext#@plan4better.onmicrosoft.com::4c5e6b30-53d7-48ec-85a3-d8abef5b985e" providerId="AD" clId="Web-{77C27BAC-BA13-E0B0-0BC0-E1DE1A35E522}" dt="2021-02-22T05:14:48.315" v="6" actId="20577"/>
        <pc:sldMkLst>
          <pc:docMk/>
          <pc:sldMk cId="2163042555" sldId="257"/>
        </pc:sldMkLst>
        <pc:spChg chg="mod">
          <ac:chgData name="helga.haxhiu" userId="S::helga.haxhiu_gmail.com#ext#@plan4better.onmicrosoft.com::4c5e6b30-53d7-48ec-85a3-d8abef5b985e" providerId="AD" clId="Web-{77C27BAC-BA13-E0B0-0BC0-E1DE1A35E522}" dt="2021-02-22T05:14:48.315" v="6" actId="20577"/>
          <ac:spMkLst>
            <pc:docMk/>
            <pc:sldMk cId="2163042555" sldId="257"/>
            <ac:spMk id="34" creationId="{00000000-0000-0000-0000-000000000000}"/>
          </ac:spMkLst>
        </pc:spChg>
        <pc:spChg chg="mod">
          <ac:chgData name="helga.haxhiu" userId="S::helga.haxhiu_gmail.com#ext#@plan4better.onmicrosoft.com::4c5e6b30-53d7-48ec-85a3-d8abef5b985e" providerId="AD" clId="Web-{77C27BAC-BA13-E0B0-0BC0-E1DE1A35E522}" dt="2021-02-22T05:13:21.674" v="4" actId="20577"/>
          <ac:spMkLst>
            <pc:docMk/>
            <pc:sldMk cId="2163042555" sldId="257"/>
            <ac:spMk id="56" creationId="{00000000-0000-0000-0000-000000000000}"/>
          </ac:spMkLst>
        </pc:spChg>
      </pc:sldChg>
    </pc:docChg>
  </pc:docChgLst>
  <pc:docChgLst>
    <pc:chgData name="helga.haxhiu" userId="S::helga.haxhiu_gmail.com#ext#@plan4better.onmicrosoft.com::4c5e6b30-53d7-48ec-85a3-d8abef5b985e" providerId="AD" clId="Web-{65EE35A0-7581-D777-6FA4-D2F0A13CDDF0}"/>
    <pc:docChg chg="modSld">
      <pc:chgData name="helga.haxhiu" userId="S::helga.haxhiu_gmail.com#ext#@plan4better.onmicrosoft.com::4c5e6b30-53d7-48ec-85a3-d8abef5b985e" providerId="AD" clId="Web-{65EE35A0-7581-D777-6FA4-D2F0A13CDDF0}" dt="2021-02-18T11:11:16.225" v="0" actId="14100"/>
      <pc:docMkLst>
        <pc:docMk/>
      </pc:docMkLst>
      <pc:sldChg chg="modSp">
        <pc:chgData name="helga.haxhiu" userId="S::helga.haxhiu_gmail.com#ext#@plan4better.onmicrosoft.com::4c5e6b30-53d7-48ec-85a3-d8abef5b985e" providerId="AD" clId="Web-{65EE35A0-7581-D777-6FA4-D2F0A13CDDF0}" dt="2021-02-18T11:11:16.225" v="0" actId="14100"/>
        <pc:sldMkLst>
          <pc:docMk/>
          <pc:sldMk cId="2163042555" sldId="257"/>
        </pc:sldMkLst>
        <pc:spChg chg="mod">
          <ac:chgData name="helga.haxhiu" userId="S::helga.haxhiu_gmail.com#ext#@plan4better.onmicrosoft.com::4c5e6b30-53d7-48ec-85a3-d8abef5b985e" providerId="AD" clId="Web-{65EE35A0-7581-D777-6FA4-D2F0A13CDDF0}" dt="2021-02-18T11:11:16.225" v="0" actId="14100"/>
          <ac:spMkLst>
            <pc:docMk/>
            <pc:sldMk cId="2163042555" sldId="257"/>
            <ac:spMk id="3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 bwMode="auto">
          <a:xfrm>
            <a:off x="1600200" y="2945943"/>
            <a:ext cx="9601200" cy="6266897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600200" y="9454517"/>
            <a:ext cx="9601200" cy="434599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9161146" y="958370"/>
            <a:ext cx="2760345" cy="15254729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880111" y="958370"/>
            <a:ext cx="8121015" cy="15254729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-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73443" y="4487668"/>
            <a:ext cx="11041380" cy="7487775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73443" y="12046280"/>
            <a:ext cx="11041380" cy="393764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80110" y="4791844"/>
            <a:ext cx="5440680" cy="11421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480810" y="4791844"/>
            <a:ext cx="5440680" cy="11421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81777" y="958370"/>
            <a:ext cx="11041380" cy="3479296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81778" y="4412664"/>
            <a:ext cx="5415676" cy="216257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81778" y="6575241"/>
            <a:ext cx="5415676" cy="9671190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480811" y="4412664"/>
            <a:ext cx="5442347" cy="216257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8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480811" y="6575241"/>
            <a:ext cx="5442347" cy="9671190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9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10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81779" y="1200044"/>
            <a:ext cx="4128849" cy="4200155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5442347" y="2591765"/>
            <a:ext cx="6480810" cy="12792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81779" y="5400200"/>
            <a:ext cx="4128849" cy="100045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881779" y="1200044"/>
            <a:ext cx="4128849" cy="4200155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 bwMode="auto">
          <a:xfrm>
            <a:off x="5442347" y="2591765"/>
            <a:ext cx="6480810" cy="12792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81779" y="5400200"/>
            <a:ext cx="4128849" cy="100045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7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/>
          </p:nvPr>
        </p:nvSpPr>
        <p:spPr bwMode="auto">
          <a:xfrm>
            <a:off x="880110" y="958370"/>
            <a:ext cx="1104138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80110" y="4791844"/>
            <a:ext cx="1104138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80110" y="16683950"/>
            <a:ext cx="288036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58765F-0EED-418C-A216-0ADF40AA5F17}" type="datetimeFigureOut">
              <a:rPr lang="en-US"/>
              <a:t>3/1/2021</a:t>
            </a:fld>
            <a:endParaRPr lang="en-US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240530" y="16683950"/>
            <a:ext cx="432054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9041130" y="16683950"/>
            <a:ext cx="288036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490A75-7E4E-4477-B0D9-3FFD6712059A}" type="slidenum">
              <a:rPr lang="en-US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tmp"/><Relationship Id="rId4" Type="http://schemas.openxmlformats.org/officeDocument/2006/relationships/image" Target="../media/image3.png"/><Relationship Id="rId9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0" y="-1"/>
            <a:ext cx="12801600" cy="18000663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  <a:endParaRPr lang="en-US" dirty="0"/>
          </a:p>
        </p:txBody>
      </p:sp>
      <p:sp>
        <p:nvSpPr>
          <p:cNvPr id="6" name="Rechteck: abgerundete Ecken 9"/>
          <p:cNvSpPr/>
          <p:nvPr/>
        </p:nvSpPr>
        <p:spPr bwMode="auto">
          <a:xfrm>
            <a:off x="353140" y="359371"/>
            <a:ext cx="11884787" cy="511578"/>
          </a:xfrm>
          <a:prstGeom prst="roundRect">
            <a:avLst>
              <a:gd name="adj" fmla="val 16667"/>
            </a:avLst>
          </a:prstGeom>
          <a:solidFill>
            <a:srgbClr val="4CAF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defRPr/>
            </a:pPr>
            <a:r>
              <a:rPr lang="en-US" sz="2000" b="1" dirty="0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Planungsfrage</a:t>
            </a:r>
            <a:r>
              <a:rPr lang="en-US" sz="2000" b="1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: </a:t>
            </a:r>
            <a:r>
              <a:rPr lang="en-US" sz="2000" b="1" dirty="0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örtliche</a:t>
            </a:r>
            <a:r>
              <a:rPr lang="en-US" sz="2000" b="1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Nachverdichtung</a:t>
            </a:r>
            <a:endParaRPr sz="32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62586" y="1655069"/>
            <a:ext cx="3730625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>
              <a:defRPr/>
            </a:pPr>
            <a:endParaRPr lang="en-US" sz="1800">
              <a:latin typeface="Arial"/>
              <a:cs typeface="Arial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1684" y="731526"/>
            <a:ext cx="12022134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>
              <a:defRPr/>
            </a:pPr>
            <a:endParaRPr lang="en-US" sz="1200" b="1" u="sng" dirty="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defTabSz="914400"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1. </a:t>
            </a:r>
            <a:r>
              <a:rPr lang="en-US" sz="1600" b="1" dirty="0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Beschreibung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 der </a:t>
            </a:r>
            <a:r>
              <a:rPr lang="en-US" sz="1600" b="1" dirty="0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Planungsfrage</a:t>
            </a:r>
            <a:endParaRPr lang="en-US" sz="1050" dirty="0">
              <a:latin typeface="Arial"/>
              <a:cs typeface="Arial"/>
            </a:endParaRPr>
          </a:p>
          <a:p>
            <a:pPr defTabSz="914400">
              <a:spcAft>
                <a:spcPts val="600"/>
              </a:spcAft>
              <a:defRPr/>
            </a:pPr>
            <a:r>
              <a:rPr lang="de-DE" sz="140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Ein Ortsteil soll nachverdichtet und mit Nahversorgung ausgestattet werden. Zu diesem Zweck wurde ein örtliches Entwicklungskonzept erstellt.</a:t>
            </a:r>
            <a:endParaRPr lang="en-US" sz="900" dirty="0">
              <a:latin typeface="Arial"/>
              <a:cs typeface="Arial"/>
            </a:endParaRPr>
          </a:p>
          <a:p>
            <a:pPr defTabSz="914400">
              <a:defRPr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Textfeld 15"/>
          <p:cNvSpPr>
            <a:spLocks/>
          </p:cNvSpPr>
          <p:nvPr/>
        </p:nvSpPr>
        <p:spPr bwMode="auto">
          <a:xfrm>
            <a:off x="924666" y="1611670"/>
            <a:ext cx="1125362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400" b="1" dirty="0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Folgende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Fragen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wurden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mithilfe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 von GOAT </a:t>
            </a:r>
            <a:r>
              <a:rPr lang="en-US" sz="1400" b="1" dirty="0" err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beantwortet</a:t>
            </a:r>
            <a:r>
              <a:rPr lang="en-US" sz="1400" b="1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:</a:t>
            </a:r>
            <a:endParaRPr lang="en-US" sz="1400" b="1" dirty="0">
              <a:latin typeface="Arial"/>
              <a:cs typeface="Arial"/>
            </a:endParaRPr>
          </a:p>
          <a:p>
            <a:pPr marL="177800" indent="-177800">
              <a:buFontTx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</a:rPr>
              <a:t>Wo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Calibri"/>
              </a:rPr>
              <a:t>ist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</a:rPr>
              <a:t> der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Calibri"/>
              </a:rPr>
              <a:t>beste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Calibri"/>
              </a:rPr>
              <a:t>Standort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Calibri"/>
              </a:rPr>
              <a:t>für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Calibri"/>
              </a:rPr>
              <a:t>ein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Calibri"/>
              </a:rPr>
              <a:t>neues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  <a:ea typeface="Calibri"/>
              </a:rPr>
              <a:t>Lebensmittelgeschäft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Calibri"/>
              </a:rPr>
              <a:t>?</a:t>
            </a:r>
          </a:p>
          <a:p>
            <a:pPr indent="177800">
              <a:buFontTx/>
              <a:buChar char="•"/>
              <a:defRPr/>
            </a:pPr>
            <a:r>
              <a:rPr lang="en-US" sz="1400" dirty="0">
                <a:latin typeface="Arial"/>
                <a:cs typeface="Arial"/>
              </a:rPr>
              <a:t>Wie </a:t>
            </a:r>
            <a:r>
              <a:rPr lang="de-DE" sz="1400" dirty="0">
                <a:latin typeface="Arial"/>
                <a:cs typeface="Arial"/>
              </a:rPr>
              <a:t>verändert sich die Bevölkerungsstruktur durch die Verdichtung der Gebiete?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E779A221-DF76-4356-8181-533C70876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04" y="3164126"/>
            <a:ext cx="10837933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       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cxnSp>
        <p:nvCxnSpPr>
          <p:cNvPr id="13" name="Gerader Verbinder 12"/>
          <p:cNvCxnSpPr/>
          <p:nvPr/>
        </p:nvCxnSpPr>
        <p:spPr>
          <a:xfrm flipH="1" flipV="1">
            <a:off x="399208" y="2519611"/>
            <a:ext cx="11880000" cy="0"/>
          </a:xfrm>
          <a:prstGeom prst="line">
            <a:avLst/>
          </a:prstGeom>
          <a:ln w="28575">
            <a:solidFill>
              <a:srgbClr val="4CA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29"/>
          <p:cNvPicPr>
            <a:picLocks noChangeAspect="1" noChangeArrowheads="1"/>
          </p:cNvPicPr>
          <p:nvPr/>
        </p:nvPicPr>
        <p:blipFill rotWithShape="1">
          <a:blip r:embed="rId2"/>
          <a:srcRect l="976" t="1209" r="1394" b="-1"/>
          <a:stretch/>
        </p:blipFill>
        <p:spPr bwMode="auto">
          <a:xfrm>
            <a:off x="489203" y="3768016"/>
            <a:ext cx="3672408" cy="2451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385394" y="2549764"/>
            <a:ext cx="11661822" cy="115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ea typeface="Calibri"/>
                <a:cs typeface="Arial"/>
              </a:rPr>
              <a:t>2. Analyse</a:t>
            </a:r>
            <a:endParaRPr lang="en-US" sz="1050" dirty="0">
              <a:cs typeface="Arial"/>
            </a:endParaRPr>
          </a:p>
          <a:p>
            <a:pPr marL="228600" indent="-228600" defTabSz="914400">
              <a:buAutoNum type="alphaUcPeriod"/>
              <a:defRPr/>
            </a:pPr>
            <a:r>
              <a:rPr lang="en-US" sz="1600" b="1" dirty="0">
                <a:solidFill>
                  <a:srgbClr val="4CAF50"/>
                </a:solidFill>
                <a:ea typeface="Calibri"/>
              </a:rPr>
              <a:t>Wo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ist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,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basierend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auf der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Bevölkerung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, der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beste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Standort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für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ein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neues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Lebensmittelgeschäft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?</a:t>
            </a:r>
            <a:endParaRPr lang="en-US" sz="1600" b="1" dirty="0">
              <a:solidFill>
                <a:srgbClr val="4CAF50"/>
              </a:solidFill>
              <a:ea typeface="Calibri"/>
              <a:cs typeface="Arial"/>
            </a:endParaRPr>
          </a:p>
          <a:p>
            <a:pPr defTabSz="914400">
              <a:defRPr/>
            </a:pPr>
            <a:r>
              <a:rPr lang="en-US" sz="1400" b="1" dirty="0">
                <a:solidFill>
                  <a:srgbClr val="4CAF50"/>
                </a:solidFill>
                <a:ea typeface="Calibri"/>
                <a:cs typeface="Arial"/>
                <a:sym typeface="Wingdings" panose="05000000000000000000" pitchFamily="2" charset="2"/>
              </a:rPr>
              <a:t>      </a:t>
            </a:r>
            <a:r>
              <a:rPr lang="en-US" sz="1400" b="1" dirty="0">
                <a:ea typeface="Calibri"/>
                <a:cs typeface="Arial"/>
                <a:sym typeface="Wingdings" panose="05000000000000000000" pitchFamily="2" charset="2"/>
              </a:rPr>
              <a:t>Methode: </a:t>
            </a:r>
            <a:r>
              <a:rPr lang="en-US" sz="1400" dirty="0" err="1">
                <a:ea typeface="Calibri"/>
                <a:cs typeface="Arial"/>
                <a:sym typeface="Wingdings" panose="05000000000000000000" pitchFamily="2" charset="2"/>
              </a:rPr>
              <a:t>Berechnung</a:t>
            </a:r>
            <a:r>
              <a:rPr lang="en-US" sz="1400" dirty="0">
                <a:ea typeface="Calibri"/>
                <a:cs typeface="Arial"/>
                <a:sym typeface="Wingdings" panose="05000000000000000000" pitchFamily="2" charset="2"/>
              </a:rPr>
              <a:t> von </a:t>
            </a:r>
            <a:r>
              <a:rPr lang="en-US" sz="1400" dirty="0" err="1">
                <a:ea typeface="Calibri"/>
                <a:cs typeface="Arial"/>
                <a:sym typeface="Wingdings" panose="05000000000000000000" pitchFamily="2" charset="2"/>
              </a:rPr>
              <a:t>Isochronen</a:t>
            </a:r>
            <a:r>
              <a:rPr lang="en-US" sz="1400" dirty="0">
                <a:ea typeface="Calibri"/>
                <a:cs typeface="Arial"/>
                <a:sym typeface="Wingdings" panose="05000000000000000000" pitchFamily="2" charset="2"/>
              </a:rPr>
              <a:t>, die das 10-Minuten-Einzugsgebiet </a:t>
            </a:r>
            <a:r>
              <a:rPr lang="en-US" sz="1400" dirty="0" err="1">
                <a:ea typeface="Calibri"/>
                <a:cs typeface="Arial"/>
                <a:sym typeface="Wingdings" panose="05000000000000000000" pitchFamily="2" charset="2"/>
              </a:rPr>
              <a:t>zu</a:t>
            </a:r>
            <a:r>
              <a:rPr lang="en-US" sz="1400" dirty="0">
                <a:ea typeface="Calibri"/>
                <a:cs typeface="Arial"/>
                <a:sym typeface="Wingdings" panose="05000000000000000000" pitchFamily="2" charset="2"/>
              </a:rPr>
              <a:t> </a:t>
            </a:r>
            <a:r>
              <a:rPr lang="en-US" sz="1400" dirty="0" err="1">
                <a:ea typeface="Calibri"/>
                <a:cs typeface="Arial"/>
                <a:sym typeface="Wingdings" panose="05000000000000000000" pitchFamily="2" charset="2"/>
              </a:rPr>
              <a:t>Fuß</a:t>
            </a:r>
            <a:r>
              <a:rPr lang="en-US" sz="1400" dirty="0">
                <a:ea typeface="Calibri"/>
                <a:cs typeface="Arial"/>
                <a:sym typeface="Wingdings" panose="05000000000000000000" pitchFamily="2" charset="2"/>
              </a:rPr>
              <a:t> </a:t>
            </a:r>
            <a:r>
              <a:rPr lang="en-US" sz="1400" dirty="0" err="1">
                <a:ea typeface="Calibri"/>
                <a:cs typeface="Arial"/>
                <a:sym typeface="Wingdings" panose="05000000000000000000" pitchFamily="2" charset="2"/>
              </a:rPr>
              <a:t>aufzeigen</a:t>
            </a:r>
            <a:r>
              <a:rPr lang="en-US" sz="1400" dirty="0">
                <a:ea typeface="Calibri"/>
                <a:cs typeface="Arial"/>
                <a:sym typeface="Wingdings" panose="05000000000000000000" pitchFamily="2" charset="2"/>
              </a:rPr>
              <a:t>.</a:t>
            </a:r>
            <a:endParaRPr lang="en-US" sz="1400" dirty="0">
              <a:cs typeface="Arial"/>
            </a:endParaRPr>
          </a:p>
          <a:p>
            <a:pPr defTabSz="914400">
              <a:defRPr/>
            </a:pPr>
            <a:endParaRPr lang="en-US" sz="1800" dirty="0">
              <a:cs typeface="Arial"/>
            </a:endParaRPr>
          </a:p>
        </p:txBody>
      </p:sp>
      <p:pic>
        <p:nvPicPr>
          <p:cNvPr id="36" name="Grafik 35" descr="Ein Bild, das Text, Karte enthält.&#10;&#10;Automatisch generierte Beschreibung"/>
          <p:cNvPicPr/>
          <p:nvPr/>
        </p:nvPicPr>
        <p:blipFill rotWithShape="1">
          <a:blip r:embed="rId3"/>
          <a:srcRect l="400" t="1930"/>
          <a:stretch/>
        </p:blipFill>
        <p:spPr bwMode="auto">
          <a:xfrm>
            <a:off x="4440533" y="3764836"/>
            <a:ext cx="3679967" cy="2449705"/>
          </a:xfrm>
          <a:prstGeom prst="rect">
            <a:avLst/>
          </a:prstGeom>
          <a:ln>
            <a:noFill/>
          </a:ln>
        </p:spPr>
      </p:pic>
      <p:sp>
        <p:nvSpPr>
          <p:cNvPr id="17" name="Rechteck 16"/>
          <p:cNvSpPr/>
          <p:nvPr/>
        </p:nvSpPr>
        <p:spPr>
          <a:xfrm>
            <a:off x="489204" y="3503757"/>
            <a:ext cx="3672408" cy="264259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Standort 1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hteck 38"/>
          <p:cNvSpPr/>
          <p:nvPr/>
        </p:nvSpPr>
        <p:spPr bwMode="auto">
          <a:xfrm>
            <a:off x="4439675" y="3503757"/>
            <a:ext cx="3672408" cy="264259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Standort 2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fik 21" descr="Ein Bild, das Text, Karte enthält.&#10;&#10;Automatisch generierte Beschreibung"/>
          <p:cNvPicPr/>
          <p:nvPr/>
        </p:nvPicPr>
        <p:blipFill rotWithShape="1">
          <a:blip r:embed="rId4"/>
          <a:srcRect l="1094" t="973" r="1086" b="1825"/>
          <a:stretch/>
        </p:blipFill>
        <p:spPr bwMode="auto">
          <a:xfrm>
            <a:off x="8447750" y="3768016"/>
            <a:ext cx="3727282" cy="2424003"/>
          </a:xfrm>
          <a:prstGeom prst="rect">
            <a:avLst/>
          </a:prstGeom>
          <a:ln>
            <a:noFill/>
          </a:ln>
        </p:spPr>
      </p:pic>
      <p:sp>
        <p:nvSpPr>
          <p:cNvPr id="23" name="Rechteck 22"/>
          <p:cNvSpPr/>
          <p:nvPr/>
        </p:nvSpPr>
        <p:spPr bwMode="auto">
          <a:xfrm>
            <a:off x="8451004" y="3503758"/>
            <a:ext cx="3727282" cy="264258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Standort 3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Ellipse 20"/>
          <p:cNvSpPr/>
          <p:nvPr/>
        </p:nvSpPr>
        <p:spPr bwMode="auto">
          <a:xfrm>
            <a:off x="6722350" y="3497040"/>
            <a:ext cx="1797403" cy="1211506"/>
          </a:xfrm>
          <a:prstGeom prst="ellipse">
            <a:avLst/>
          </a:prstGeom>
          <a:solidFill>
            <a:schemeClr val="accent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940 Bewohner*</a:t>
            </a:r>
          </a:p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Innen können das Geschäft erreichen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Ellipse 20"/>
          <p:cNvSpPr/>
          <p:nvPr/>
        </p:nvSpPr>
        <p:spPr bwMode="auto">
          <a:xfrm>
            <a:off x="10724827" y="3474976"/>
            <a:ext cx="1628991" cy="1178052"/>
          </a:xfrm>
          <a:prstGeom prst="ellipse">
            <a:avLst/>
          </a:prstGeom>
          <a:solidFill>
            <a:schemeClr val="accent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910 Bewohner*</a:t>
            </a:r>
          </a:p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Innen können das Geschäft erreichen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409524" y="6780183"/>
            <a:ext cx="11661822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en-US" sz="1600" b="1" dirty="0">
                <a:solidFill>
                  <a:srgbClr val="4CAF50"/>
                </a:solidFill>
                <a:ea typeface="Calibri"/>
              </a:rPr>
              <a:t>B. Wie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verändert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sich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die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Bevölkerungsstruktur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durch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die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Verdichtung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der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Gebiete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?</a:t>
            </a:r>
          </a:p>
          <a:p>
            <a:pPr defTabSz="914400">
              <a:defRPr/>
            </a:pPr>
            <a:r>
              <a:rPr lang="en-US" sz="1400" b="1" dirty="0">
                <a:ea typeface="Calibri"/>
                <a:cs typeface="Arial"/>
                <a:sym typeface="Wingdings" panose="05000000000000000000" pitchFamily="2" charset="2"/>
              </a:rPr>
              <a:t>     </a:t>
            </a:r>
            <a:r>
              <a:rPr lang="en-US" sz="1400" b="1" dirty="0" err="1">
                <a:ea typeface="Calibri"/>
                <a:cs typeface="Arial"/>
                <a:sym typeface="Wingdings" panose="05000000000000000000" pitchFamily="2" charset="2"/>
              </a:rPr>
              <a:t>Methode</a:t>
            </a:r>
            <a:r>
              <a:rPr lang="en-US" sz="1400" b="1" dirty="0">
                <a:ea typeface="Calibri"/>
                <a:cs typeface="Arial"/>
                <a:sym typeface="Wingdings" panose="05000000000000000000" pitchFamily="2" charset="2"/>
              </a:rPr>
              <a:t>: </a:t>
            </a:r>
            <a:r>
              <a:rPr lang="en-US" sz="1400" dirty="0" err="1">
                <a:ea typeface="Calibri"/>
                <a:cs typeface="Arial"/>
                <a:sym typeface="Wingdings" panose="05000000000000000000" pitchFamily="2" charset="2"/>
              </a:rPr>
              <a:t>Szenario-Erstellung</a:t>
            </a:r>
            <a:r>
              <a:rPr lang="en-US" sz="1400" dirty="0">
                <a:ea typeface="Calibri"/>
                <a:cs typeface="Arial"/>
                <a:sym typeface="Wingdings" panose="05000000000000000000" pitchFamily="2" charset="2"/>
              </a:rPr>
              <a:t> und </a:t>
            </a:r>
            <a:r>
              <a:rPr lang="en-US" sz="1400" dirty="0" err="1">
                <a:ea typeface="Calibri"/>
                <a:cs typeface="Arial"/>
                <a:sym typeface="Wingdings" panose="05000000000000000000" pitchFamily="2" charset="2"/>
              </a:rPr>
              <a:t>Analyse</a:t>
            </a:r>
            <a:r>
              <a:rPr lang="en-US" sz="1400" dirty="0">
                <a:ea typeface="Calibri"/>
                <a:cs typeface="Arial"/>
                <a:sym typeface="Wingdings" panose="05000000000000000000" pitchFamily="2" charset="2"/>
              </a:rPr>
              <a:t> </a:t>
            </a:r>
            <a:r>
              <a:rPr lang="de-DE" sz="1400" dirty="0">
                <a:ea typeface="Calibri"/>
                <a:cs typeface="Arial"/>
                <a:sym typeface="Wingdings" panose="05000000000000000000" pitchFamily="2" charset="2"/>
              </a:rPr>
              <a:t>der dynamischen </a:t>
            </a:r>
            <a:r>
              <a:rPr lang="de-DE" sz="1400" dirty="0" err="1">
                <a:ea typeface="Calibri"/>
                <a:cs typeface="Arial"/>
                <a:sym typeface="Wingdings" panose="05000000000000000000" pitchFamily="2" charset="2"/>
              </a:rPr>
              <a:t>Bevölkerungsheatmaps</a:t>
            </a:r>
            <a:endParaRPr lang="en-US" sz="1400" dirty="0">
              <a:cs typeface="Arial"/>
            </a:endParaRPr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409524" y="16385369"/>
            <a:ext cx="11853681" cy="16004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en-US" sz="1400" b="1" dirty="0">
                <a:solidFill>
                  <a:srgbClr val="000000"/>
                </a:solidFill>
                <a:ea typeface="Calibri"/>
                <a:cs typeface="Arial"/>
              </a:rPr>
              <a:t>3. </a:t>
            </a:r>
            <a:r>
              <a:rPr lang="en-US" sz="1400" b="1" dirty="0" err="1">
                <a:solidFill>
                  <a:srgbClr val="000000"/>
                </a:solidFill>
                <a:ea typeface="Calibri"/>
                <a:cs typeface="Arial"/>
              </a:rPr>
              <a:t>Ergebnisse</a:t>
            </a:r>
            <a:endParaRPr lang="en-US" sz="1400" dirty="0">
              <a:cs typeface="Arial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000000"/>
                </a:solidFill>
                <a:cs typeface="Arial"/>
              </a:rPr>
              <a:t>Standort 1 bringt für das Lebensmittelgeschäft die beste Erreichbarkeit, sowohl für die aktuelle Bevölkerung als auch für die zukünftige Bevölkerung unter Berücksichtigung des geplanten Neubaugebietes. 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000000"/>
                </a:solidFill>
                <a:cs typeface="Arial"/>
              </a:rPr>
              <a:t>Die Bahnlinie stellt die Hauptbarriere dieses Gebietes dar und beeinflusst die fußläufige Erreichbarkeit stark. Standort 1 befindet sich recht nah der Bahnübergänge und bietet somit eine gute Erreichbarkeit für Bewohner*Innen, die auf der anderen Seite der Bahngleise wohnen. 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Die geplanten Neubaugebiete fügen sich gut in bestehende Strukturen und schließen sowohl die Lücke der Bevölkerungsdichte als auch im Straßennetz. </a:t>
            </a:r>
            <a:endParaRPr lang="en-US" sz="900" dirty="0">
              <a:cs typeface="Arial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89203" y="3503757"/>
            <a:ext cx="3672409" cy="2712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20"/>
          <p:cNvSpPr/>
          <p:nvPr/>
        </p:nvSpPr>
        <p:spPr bwMode="auto">
          <a:xfrm>
            <a:off x="2709604" y="3474612"/>
            <a:ext cx="1551286" cy="1206483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1330 Bewohner*</a:t>
            </a:r>
            <a:br>
              <a:rPr lang="de-DE" sz="1200" b="1" dirty="0">
                <a:latin typeface="Arial"/>
                <a:cs typeface="Arial"/>
              </a:rPr>
            </a:br>
            <a:r>
              <a:rPr lang="de-DE" sz="1200" b="1" dirty="0">
                <a:latin typeface="Arial"/>
                <a:cs typeface="Arial"/>
              </a:rPr>
              <a:t>Innen können das Geschäft erreichen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2" name="Grafik 11" descr="Bildschirmausschnitt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8" r="3289" b="11385"/>
          <a:stretch/>
        </p:blipFill>
        <p:spPr>
          <a:xfrm>
            <a:off x="489203" y="7715342"/>
            <a:ext cx="3895373" cy="3096025"/>
          </a:xfrm>
          <a:prstGeom prst="rect">
            <a:avLst/>
          </a:prstGeom>
        </p:spPr>
      </p:pic>
      <p:sp>
        <p:nvSpPr>
          <p:cNvPr id="40" name="Rechteck 39"/>
          <p:cNvSpPr/>
          <p:nvPr/>
        </p:nvSpPr>
        <p:spPr bwMode="auto">
          <a:xfrm>
            <a:off x="489203" y="7440796"/>
            <a:ext cx="3895374" cy="274546"/>
          </a:xfrm>
          <a:prstGeom prst="rect">
            <a:avLst/>
          </a:prstGeom>
          <a:solidFill>
            <a:srgbClr val="7D8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AUSGANGSPUNKT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4864789" y="7440796"/>
            <a:ext cx="3671732" cy="274546"/>
          </a:xfrm>
          <a:prstGeom prst="rect">
            <a:avLst/>
          </a:prstGeom>
          <a:solidFill>
            <a:srgbClr val="7D8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SZENARIO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fik 15" descr="Bildschirmausschnitt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7" b="2396"/>
          <a:stretch/>
        </p:blipFill>
        <p:spPr>
          <a:xfrm>
            <a:off x="4864788" y="7715342"/>
            <a:ext cx="3671731" cy="3096025"/>
          </a:xfrm>
          <a:prstGeom prst="rect">
            <a:avLst/>
          </a:prstGeom>
        </p:spPr>
      </p:pic>
      <p:pic>
        <p:nvPicPr>
          <p:cNvPr id="43" name="Grafik 42" descr="Bildschirmausschnitt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62" t="65702" r="282" b="3382"/>
          <a:stretch/>
        </p:blipFill>
        <p:spPr bwMode="auto">
          <a:xfrm>
            <a:off x="3592489" y="9717288"/>
            <a:ext cx="792088" cy="1080120"/>
          </a:xfrm>
          <a:prstGeom prst="rect">
            <a:avLst/>
          </a:prstGeom>
        </p:spPr>
      </p:pic>
      <p:sp>
        <p:nvSpPr>
          <p:cNvPr id="44" name="Ellipse 20"/>
          <p:cNvSpPr/>
          <p:nvPr/>
        </p:nvSpPr>
        <p:spPr bwMode="auto">
          <a:xfrm>
            <a:off x="7389765" y="7417267"/>
            <a:ext cx="1440160" cy="1045399"/>
          </a:xfrm>
          <a:prstGeom prst="ellipse">
            <a:avLst/>
          </a:prstGeom>
          <a:solidFill>
            <a:srgbClr val="BC725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+ 300  Bewohner*Innen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5" name="Pfeil: nach rechts 1038">
            <a:extLst>
              <a:ext uri="{FF2B5EF4-FFF2-40B4-BE49-F238E27FC236}">
                <a16:creationId xmlns:a16="http://schemas.microsoft.com/office/drawing/2014/main" id="{B973D853-8455-4882-A985-E53F57277E25}"/>
              </a:ext>
            </a:extLst>
          </p:cNvPr>
          <p:cNvSpPr/>
          <p:nvPr/>
        </p:nvSpPr>
        <p:spPr bwMode="auto">
          <a:xfrm>
            <a:off x="385393" y="1628957"/>
            <a:ext cx="470175" cy="26094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20"/>
          <p:cNvSpPr/>
          <p:nvPr/>
        </p:nvSpPr>
        <p:spPr bwMode="auto">
          <a:xfrm>
            <a:off x="3268453" y="7435192"/>
            <a:ext cx="1440160" cy="1045399"/>
          </a:xfrm>
          <a:prstGeom prst="ellipse">
            <a:avLst/>
          </a:prstGeom>
          <a:solidFill>
            <a:srgbClr val="BC725B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1400</a:t>
            </a:r>
          </a:p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Bewohner*Innen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480789" y="12182545"/>
            <a:ext cx="3680822" cy="264259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Standort 1  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hteck 47"/>
          <p:cNvSpPr/>
          <p:nvPr/>
        </p:nvSpPr>
        <p:spPr bwMode="auto">
          <a:xfrm>
            <a:off x="4443526" y="12174786"/>
            <a:ext cx="3672408" cy="264259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Standort 2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8447750" y="12174787"/>
            <a:ext cx="3727282" cy="264258"/>
          </a:xfrm>
          <a:prstGeom prst="rect">
            <a:avLst/>
          </a:prstGeom>
          <a:solidFill>
            <a:srgbClr val="EF9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Standort 3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 descr="Bildschirmausschnitt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7609"/>
          <a:stretch/>
        </p:blipFill>
        <p:spPr>
          <a:xfrm>
            <a:off x="483027" y="12441298"/>
            <a:ext cx="3678584" cy="3039753"/>
          </a:xfrm>
          <a:prstGeom prst="rect">
            <a:avLst/>
          </a:prstGeom>
        </p:spPr>
      </p:pic>
      <p:pic>
        <p:nvPicPr>
          <p:cNvPr id="21" name="Grafik 20" descr="Bildschirmausschnitt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t="22323"/>
          <a:stretch/>
        </p:blipFill>
        <p:spPr>
          <a:xfrm>
            <a:off x="4443525" y="12439044"/>
            <a:ext cx="3676975" cy="3020765"/>
          </a:xfrm>
          <a:prstGeom prst="rect">
            <a:avLst/>
          </a:prstGeom>
        </p:spPr>
      </p:pic>
      <p:pic>
        <p:nvPicPr>
          <p:cNvPr id="27" name="Grafik 26" descr="Bildschirmausschnitt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" t="128" r="1343" b="13079"/>
          <a:stretch/>
        </p:blipFill>
        <p:spPr>
          <a:xfrm>
            <a:off x="8452317" y="12433587"/>
            <a:ext cx="3709123" cy="3047463"/>
          </a:xfrm>
          <a:prstGeom prst="rect">
            <a:avLst/>
          </a:prstGeom>
        </p:spPr>
      </p:pic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409524" y="11463176"/>
            <a:ext cx="11661822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en-US" sz="1600" b="1" dirty="0">
                <a:solidFill>
                  <a:srgbClr val="4CAF50"/>
                </a:solidFill>
                <a:ea typeface="Calibri"/>
                <a:cs typeface="Arial"/>
              </a:rPr>
              <a:t>C. 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Wo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ist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,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basierend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auf der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zukünftigen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Bevölkerung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, der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beste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Standort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für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ein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neues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 </a:t>
            </a:r>
            <a:r>
              <a:rPr lang="en-US" sz="1600" b="1" dirty="0" err="1">
                <a:solidFill>
                  <a:srgbClr val="4CAF50"/>
                </a:solidFill>
                <a:ea typeface="Calibri"/>
              </a:rPr>
              <a:t>Lebensmittelgeschäft</a:t>
            </a:r>
            <a:r>
              <a:rPr lang="en-US" sz="1600" b="1" dirty="0">
                <a:solidFill>
                  <a:srgbClr val="4CAF50"/>
                </a:solidFill>
                <a:ea typeface="Calibri"/>
              </a:rPr>
              <a:t>?</a:t>
            </a:r>
            <a:endParaRPr lang="en-US" sz="1600" b="1" dirty="0">
              <a:solidFill>
                <a:srgbClr val="4CAF50"/>
              </a:solidFill>
              <a:ea typeface="Calibri"/>
              <a:cs typeface="Arial"/>
            </a:endParaRPr>
          </a:p>
          <a:p>
            <a:pPr defTabSz="914400">
              <a:defRPr/>
            </a:pPr>
            <a:r>
              <a:rPr lang="en-US" sz="1400" dirty="0">
                <a:ea typeface="Calibri"/>
                <a:cs typeface="Arial"/>
                <a:sym typeface="Wingdings" panose="05000000000000000000" pitchFamily="2" charset="2"/>
              </a:rPr>
              <a:t>      </a:t>
            </a:r>
            <a:r>
              <a:rPr lang="en-US" sz="1400" b="1" dirty="0" err="1">
                <a:ea typeface="Calibri"/>
                <a:cs typeface="Arial"/>
                <a:sym typeface="Wingdings" panose="05000000000000000000" pitchFamily="2" charset="2"/>
              </a:rPr>
              <a:t>Methode</a:t>
            </a:r>
            <a:r>
              <a:rPr lang="en-US" sz="1400" b="1" dirty="0">
                <a:ea typeface="Calibri"/>
                <a:cs typeface="Arial"/>
                <a:sym typeface="Wingdings" panose="05000000000000000000" pitchFamily="2" charset="2"/>
              </a:rPr>
              <a:t>: </a:t>
            </a:r>
            <a:r>
              <a:rPr lang="en-US" sz="1400" dirty="0" err="1">
                <a:ea typeface="Calibri"/>
                <a:cs typeface="Arial"/>
                <a:sym typeface="Wingdings" panose="05000000000000000000" pitchFamily="2" charset="2"/>
              </a:rPr>
              <a:t>Szenario-Erstellung</a:t>
            </a:r>
            <a:r>
              <a:rPr lang="en-US" sz="1400" dirty="0">
                <a:ea typeface="Calibri"/>
                <a:cs typeface="Arial"/>
                <a:sym typeface="Wingdings" panose="05000000000000000000" pitchFamily="2" charset="2"/>
              </a:rPr>
              <a:t> und </a:t>
            </a:r>
            <a:r>
              <a:rPr lang="en-US" sz="1400" dirty="0" err="1">
                <a:ea typeface="Calibri"/>
                <a:cs typeface="Arial"/>
                <a:sym typeface="Wingdings" panose="05000000000000000000" pitchFamily="2" charset="2"/>
              </a:rPr>
              <a:t>Berechnung</a:t>
            </a:r>
            <a:r>
              <a:rPr lang="en-US" sz="1400" dirty="0">
                <a:ea typeface="Calibri"/>
                <a:cs typeface="Arial"/>
                <a:sym typeface="Wingdings" panose="05000000000000000000" pitchFamily="2" charset="2"/>
              </a:rPr>
              <a:t> </a:t>
            </a:r>
            <a:r>
              <a:rPr lang="en-US" sz="1400" dirty="0">
                <a:ea typeface="Calibri"/>
                <a:sym typeface="Wingdings" panose="05000000000000000000" pitchFamily="2" charset="2"/>
              </a:rPr>
              <a:t>von </a:t>
            </a:r>
            <a:r>
              <a:rPr lang="en-US" sz="1400" dirty="0" err="1">
                <a:ea typeface="Calibri"/>
                <a:cs typeface="Arial"/>
                <a:sym typeface="Wingdings" panose="05000000000000000000" pitchFamily="2" charset="2"/>
              </a:rPr>
              <a:t>Isochronen</a:t>
            </a:r>
            <a:r>
              <a:rPr lang="en-US" sz="1400" dirty="0">
                <a:ea typeface="Calibri"/>
                <a:sym typeface="Wingdings" panose="05000000000000000000" pitchFamily="2" charset="2"/>
              </a:rPr>
              <a:t>, die das 10-Minuten-Einzugsgebiet </a:t>
            </a:r>
            <a:r>
              <a:rPr lang="en-US" sz="1400" dirty="0" err="1">
                <a:ea typeface="Calibri"/>
                <a:sym typeface="Wingdings" panose="05000000000000000000" pitchFamily="2" charset="2"/>
              </a:rPr>
              <a:t>zu</a:t>
            </a:r>
            <a:r>
              <a:rPr lang="en-US" sz="1400" dirty="0">
                <a:ea typeface="Calibri"/>
                <a:sym typeface="Wingdings" panose="05000000000000000000" pitchFamily="2" charset="2"/>
              </a:rPr>
              <a:t> </a:t>
            </a:r>
            <a:r>
              <a:rPr lang="en-US" sz="1400" dirty="0" err="1">
                <a:ea typeface="Calibri"/>
                <a:sym typeface="Wingdings" panose="05000000000000000000" pitchFamily="2" charset="2"/>
              </a:rPr>
              <a:t>Fuß</a:t>
            </a:r>
            <a:r>
              <a:rPr lang="en-US" sz="1400" dirty="0">
                <a:ea typeface="Calibri"/>
                <a:sym typeface="Wingdings" panose="05000000000000000000" pitchFamily="2" charset="2"/>
              </a:rPr>
              <a:t> </a:t>
            </a:r>
            <a:r>
              <a:rPr lang="en-US" sz="1400" dirty="0" err="1">
                <a:ea typeface="Calibri"/>
                <a:sym typeface="Wingdings" panose="05000000000000000000" pitchFamily="2" charset="2"/>
              </a:rPr>
              <a:t>aufzeigen</a:t>
            </a:r>
            <a:r>
              <a:rPr lang="en-US" sz="1400" dirty="0">
                <a:ea typeface="Calibri"/>
                <a:sym typeface="Wingdings" panose="05000000000000000000" pitchFamily="2" charset="2"/>
              </a:rPr>
              <a:t>.</a:t>
            </a:r>
            <a:endParaRPr lang="en-US" sz="2400" dirty="0">
              <a:cs typeface="Arial"/>
            </a:endParaRPr>
          </a:p>
        </p:txBody>
      </p:sp>
      <p:sp>
        <p:nvSpPr>
          <p:cNvPr id="52" name="Ellipse 20"/>
          <p:cNvSpPr/>
          <p:nvPr/>
        </p:nvSpPr>
        <p:spPr bwMode="auto">
          <a:xfrm>
            <a:off x="6790158" y="12128278"/>
            <a:ext cx="1576803" cy="1321997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1240 </a:t>
            </a:r>
            <a:br>
              <a:rPr lang="de-DE" sz="1200" b="1" dirty="0">
                <a:latin typeface="Arial"/>
                <a:cs typeface="Arial"/>
              </a:rPr>
            </a:br>
            <a:r>
              <a:rPr lang="de-DE" sz="1200" b="1" dirty="0">
                <a:latin typeface="Arial"/>
                <a:cs typeface="Arial"/>
              </a:rPr>
              <a:t>Bewohner*</a:t>
            </a:r>
            <a:br>
              <a:rPr lang="de-DE" sz="1200" b="1" dirty="0">
                <a:latin typeface="Arial"/>
                <a:cs typeface="Arial"/>
              </a:rPr>
            </a:br>
            <a:r>
              <a:rPr lang="de-DE" sz="1200" b="1" dirty="0">
                <a:latin typeface="Arial"/>
                <a:cs typeface="Arial"/>
              </a:rPr>
              <a:t>Innen können das Geschäft erreichen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3" name="Ellipse 20"/>
          <p:cNvSpPr/>
          <p:nvPr/>
        </p:nvSpPr>
        <p:spPr bwMode="auto">
          <a:xfrm>
            <a:off x="10844137" y="12083175"/>
            <a:ext cx="1658145" cy="1401075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910</a:t>
            </a:r>
            <a:br>
              <a:rPr lang="de-DE" sz="1200" b="1" dirty="0">
                <a:latin typeface="Arial"/>
                <a:cs typeface="Arial"/>
              </a:rPr>
            </a:br>
            <a:r>
              <a:rPr lang="de-DE" sz="1200" b="1" dirty="0">
                <a:latin typeface="Arial"/>
                <a:cs typeface="Arial"/>
              </a:rPr>
              <a:t>Bewohner*</a:t>
            </a:r>
            <a:br>
              <a:rPr lang="de-DE" sz="1200" b="1" dirty="0">
                <a:latin typeface="Arial"/>
                <a:cs typeface="Arial"/>
              </a:rPr>
            </a:br>
            <a:r>
              <a:rPr lang="de-DE" sz="1200" b="1" dirty="0">
                <a:latin typeface="Arial"/>
                <a:cs typeface="Arial"/>
              </a:rPr>
              <a:t>Innen können das Geschäft erreichen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493055" y="6390976"/>
            <a:ext cx="1166182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de-DE" sz="1400" dirty="0">
                <a:cs typeface="Arial"/>
                <a:sym typeface="Wingdings" panose="05000000000000000000" pitchFamily="2" charset="2"/>
              </a:rPr>
              <a:t> Standort 1 hat die beste Erreichbarkeit. Beinahe alle 1400 Bewohner*Innen können diesen Standort innerhalb von 10 Gehminuten erreichen.</a:t>
            </a:r>
            <a:endParaRPr lang="en-US" sz="1200" dirty="0">
              <a:cs typeface="Arial"/>
            </a:endParaRPr>
          </a:p>
        </p:txBody>
      </p:sp>
      <p:pic>
        <p:nvPicPr>
          <p:cNvPr id="55" name="Grafik 54" descr="Bildschirmausschnitt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ED8F6C"/>
              </a:clrFrom>
              <a:clrTo>
                <a:srgbClr val="ED8F6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8" t="66490"/>
          <a:stretch/>
        </p:blipFill>
        <p:spPr bwMode="auto">
          <a:xfrm>
            <a:off x="11369351" y="14373318"/>
            <a:ext cx="792089" cy="1102536"/>
          </a:xfrm>
          <a:prstGeom prst="rect">
            <a:avLst/>
          </a:prstGeom>
        </p:spPr>
      </p:pic>
      <p:sp>
        <p:nvSpPr>
          <p:cNvPr id="56" name="Rectangle 12"/>
          <p:cNvSpPr>
            <a:spLocks noChangeArrowheads="1"/>
          </p:cNvSpPr>
          <p:nvPr/>
        </p:nvSpPr>
        <p:spPr bwMode="auto">
          <a:xfrm>
            <a:off x="493055" y="10880081"/>
            <a:ext cx="11661822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de-DE" sz="1400" dirty="0">
                <a:cs typeface="Arial"/>
                <a:sym typeface="Wingdings" panose="05000000000000000000" pitchFamily="2" charset="2"/>
              </a:rPr>
              <a:t> Ungefähr 300 neue Bewohner*Innen können potenziell im Osten des Dorfes angesiedelt werden. Das würde die aktuell unbesiedelte Lücke in der Mitte des Dorfes schließen. </a:t>
            </a:r>
            <a:endParaRPr lang="en-US" sz="1400" dirty="0">
              <a:cs typeface="Arial"/>
            </a:endParaRPr>
          </a:p>
        </p:txBody>
      </p:sp>
      <p:sp>
        <p:nvSpPr>
          <p:cNvPr id="57" name="Rectangle 12"/>
          <p:cNvSpPr>
            <a:spLocks noChangeArrowheads="1"/>
          </p:cNvSpPr>
          <p:nvPr/>
        </p:nvSpPr>
        <p:spPr bwMode="auto">
          <a:xfrm>
            <a:off x="444968" y="15608081"/>
            <a:ext cx="11661822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lang="de-DE" sz="1400" dirty="0">
                <a:cs typeface="Arial"/>
                <a:sym typeface="Wingdings" panose="05000000000000000000" pitchFamily="2" charset="2"/>
              </a:rPr>
              <a:t> </a:t>
            </a:r>
            <a:r>
              <a:rPr lang="de-DE" sz="1400" dirty="0">
                <a:sym typeface="Wingdings" panose="05000000000000000000" pitchFamily="2" charset="2"/>
              </a:rPr>
              <a:t>Unter Berücksichtigung des geplanten Neubaugebietes mit 300 neuen Bewohner*Innen, erweist sich Standort 1 dennoch als der Standort mit der besten Erreichbarkeit. Nahezu alle 1700 zukünftigen Bewohner*Innen werden den Standort innerhalb von 10 Gehminuten erreichen können.</a:t>
            </a:r>
            <a:endParaRPr lang="en-US" sz="1400" dirty="0">
              <a:cs typeface="Arial"/>
            </a:endParaRPr>
          </a:p>
        </p:txBody>
      </p:sp>
      <p:sp>
        <p:nvSpPr>
          <p:cNvPr id="58" name="Rechteck 57"/>
          <p:cNvSpPr/>
          <p:nvPr/>
        </p:nvSpPr>
        <p:spPr bwMode="auto">
          <a:xfrm>
            <a:off x="484995" y="12177653"/>
            <a:ext cx="3672409" cy="32897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lipse 20"/>
          <p:cNvSpPr/>
          <p:nvPr/>
        </p:nvSpPr>
        <p:spPr bwMode="auto">
          <a:xfrm>
            <a:off x="2736092" y="12128278"/>
            <a:ext cx="1622077" cy="1321996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200" b="1" dirty="0">
                <a:latin typeface="Arial"/>
                <a:cs typeface="Arial"/>
              </a:rPr>
              <a:t>1630 Bewohner*</a:t>
            </a:r>
            <a:br>
              <a:rPr lang="de-DE" sz="1200" b="1" dirty="0">
                <a:latin typeface="Arial"/>
                <a:cs typeface="Arial"/>
              </a:rPr>
            </a:br>
            <a:r>
              <a:rPr lang="de-DE" sz="1200" b="1" dirty="0">
                <a:latin typeface="Arial"/>
                <a:cs typeface="Arial"/>
              </a:rPr>
              <a:t>Innen können das Geschäft erreichen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9" name="Gerader Verbinder 58"/>
          <p:cNvCxnSpPr/>
          <p:nvPr/>
        </p:nvCxnSpPr>
        <p:spPr bwMode="auto">
          <a:xfrm flipH="1" flipV="1">
            <a:off x="399208" y="16389959"/>
            <a:ext cx="11880000" cy="0"/>
          </a:xfrm>
          <a:prstGeom prst="line">
            <a:avLst/>
          </a:prstGeom>
          <a:ln w="28575">
            <a:solidFill>
              <a:srgbClr val="4CA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042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356</Words>
  <Application>Microsoft Office PowerPoint</Application>
  <DocSecurity>0</DocSecurity>
  <PresentationFormat>Benutzerdefiniert</PresentationFormat>
  <Paragraphs>42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Jehle, Ulrike</dc:creator>
  <cp:keywords/>
  <dc:description/>
  <cp:lastModifiedBy>Jehle, Ulrike</cp:lastModifiedBy>
  <cp:revision>61</cp:revision>
  <dcterms:created xsi:type="dcterms:W3CDTF">2020-09-07T12:46:02Z</dcterms:created>
  <dcterms:modified xsi:type="dcterms:W3CDTF">2021-03-01T20:02:13Z</dcterms:modified>
  <cp:category/>
  <dc:identifier/>
  <cp:contentStatus/>
  <dc:language/>
  <cp:version/>
</cp:coreProperties>
</file>